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9" r:id="rId2"/>
    <p:sldId id="258" r:id="rId3"/>
    <p:sldId id="260" r:id="rId4"/>
    <p:sldId id="261" r:id="rId5"/>
    <p:sldId id="262" r:id="rId6"/>
    <p:sldId id="264" r:id="rId7"/>
    <p:sldId id="266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CE93"/>
    <a:srgbClr val="FBEF30"/>
    <a:srgbClr val="FFD579"/>
    <a:srgbClr val="83CF56"/>
    <a:srgbClr val="9EF467"/>
    <a:srgbClr val="FF9FD7"/>
    <a:srgbClr val="9AB3F6"/>
    <a:srgbClr val="FF8D5F"/>
    <a:srgbClr val="70B7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33"/>
    <p:restoredTop sz="94705"/>
  </p:normalViewPr>
  <p:slideViewPr>
    <p:cSldViewPr snapToGrid="0">
      <p:cViewPr varScale="1">
        <p:scale>
          <a:sx n="108" d="100"/>
          <a:sy n="108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010A2-CF0F-9A43-9EFE-2F95735DEB75}" type="datetimeFigureOut">
              <a:rPr lang="es-ES" smtClean="0"/>
              <a:t>4/12/25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787D30-C2B1-8940-831A-A3E9D1C0DD0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2692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87D30-C2B1-8940-831A-A3E9D1C0DD01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7181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BCED14-FF25-8DB1-4271-A809E3B59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98CED5A-9980-EACA-335B-26703A053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9CFEBB0-4255-C20A-A676-52B2077195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FBFEF26-FC21-116A-B509-DCB02532FE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87D30-C2B1-8940-831A-A3E9D1C0DD01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9159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229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569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76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47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57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679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08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9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71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619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8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504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sv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1026" name="Picture 2" descr="5 Star Luxury Hotels In Paris | InterContinental Hotel - Le Grand Hotel">
            <a:extLst>
              <a:ext uri="{FF2B5EF4-FFF2-40B4-BE49-F238E27FC236}">
                <a16:creationId xmlns:a16="http://schemas.microsoft.com/office/drawing/2014/main" id="{A1776324-9102-06BE-AFBC-E728C1046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9192"/>
          <a:stretch>
            <a:fillRect/>
          </a:stretch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Rectangle 1043">
            <a:extLst>
              <a:ext uri="{FF2B5EF4-FFF2-40B4-BE49-F238E27FC236}">
                <a16:creationId xmlns:a16="http://schemas.microsoft.com/office/drawing/2014/main" id="{D21F66AB-6D67-4C86-A415-0B6E4EEC5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23811" y="423809"/>
            <a:ext cx="6858002" cy="601038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1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6FAAFF3-46B0-D08F-3052-3BE0640F2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786" y="908651"/>
            <a:ext cx="5230366" cy="4005454"/>
          </a:xfrm>
          <a:solidFill>
            <a:schemeClr val="tx1">
              <a:lumMod val="75000"/>
              <a:alpha val="81000"/>
            </a:schemeClr>
          </a:solidFill>
        </p:spPr>
        <p:txBody>
          <a:bodyPr anchor="t" anchorCtr="0">
            <a:normAutofit/>
          </a:bodyPr>
          <a:lstStyle/>
          <a:p>
            <a:pPr algn="ctr">
              <a:lnSpc>
                <a:spcPct val="90000"/>
              </a:lnSpc>
            </a:pPr>
            <a:br>
              <a:rPr lang="es-ES" sz="48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</a:br>
            <a:r>
              <a:rPr lang="es-ES" sz="4800" dirty="0" err="1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Cancelguard</a:t>
            </a:r>
            <a:br>
              <a:rPr lang="es-ES" sz="53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</a:br>
            <a:r>
              <a:rPr lang="es-ES" sz="16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Smart </a:t>
            </a:r>
            <a:r>
              <a:rPr lang="es-ES" sz="1600" dirty="0" err="1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reservation</a:t>
            </a:r>
            <a:r>
              <a:rPr lang="es-ES" sz="16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 </a:t>
            </a:r>
            <a:r>
              <a:rPr lang="es-ES" sz="1600" dirty="0" err="1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cancellation</a:t>
            </a:r>
            <a:r>
              <a:rPr lang="es-ES" sz="16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 predictor</a:t>
            </a:r>
            <a:endParaRPr lang="es-ES" sz="1800" dirty="0">
              <a:solidFill>
                <a:srgbClr val="002060"/>
              </a:solidFill>
              <a:latin typeface="Lao MN" pitchFamily="2" charset="0"/>
              <a:cs typeface="Lao MN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EF7319C-6E60-7119-6C56-7F64DB18C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786" y="5050632"/>
            <a:ext cx="4589772" cy="1129888"/>
          </a:xfrm>
        </p:spPr>
        <p:txBody>
          <a:bodyPr anchor="b">
            <a:normAutofit/>
          </a:bodyPr>
          <a:lstStyle/>
          <a:p>
            <a:r>
              <a:rPr lang="es-ES" sz="2200" dirty="0"/>
              <a:t>Allende de Yarza González-Lacarra </a:t>
            </a:r>
          </a:p>
        </p:txBody>
      </p: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0B66F5E1-B07D-4718-F4B4-5FCE4B7E8F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9006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>
            <a:extLst>
              <a:ext uri="{FF2B5EF4-FFF2-40B4-BE49-F238E27FC236}">
                <a16:creationId xmlns:a16="http://schemas.microsoft.com/office/drawing/2014/main" id="{A2E9D1F0-208B-EA82-EF19-BF85A541CD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1957" y="2893853"/>
            <a:ext cx="1286465" cy="128646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1700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1890B0-2F51-1E1B-7CF9-F5BE11003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892" y="2367132"/>
            <a:ext cx="4626738" cy="373989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ES" dirty="0" err="1">
                <a:solidFill>
                  <a:srgbClr val="002060"/>
                </a:solidFill>
              </a:rPr>
              <a:t>CancelGuard</a:t>
            </a:r>
            <a:r>
              <a:rPr lang="es-ES" dirty="0">
                <a:solidFill>
                  <a:srgbClr val="002060"/>
                </a:solidFill>
              </a:rPr>
              <a:t> nace para convertir cancelaciones imprevisibles en decisiones estratégicas</a:t>
            </a:r>
          </a:p>
          <a:p>
            <a:r>
              <a:rPr lang="es-ES" dirty="0">
                <a:solidFill>
                  <a:srgbClr val="002060"/>
                </a:solidFill>
              </a:rPr>
              <a:t>El 40% de las reservas en canales flexibles se cancelan (</a:t>
            </a:r>
            <a:r>
              <a:rPr lang="es-ES" dirty="0" err="1">
                <a:solidFill>
                  <a:srgbClr val="002060"/>
                </a:solidFill>
              </a:rPr>
              <a:t>Skift</a:t>
            </a:r>
            <a:r>
              <a:rPr lang="es-ES" dirty="0">
                <a:solidFill>
                  <a:srgbClr val="002060"/>
                </a:solidFill>
              </a:rPr>
              <a:t>, 2023)</a:t>
            </a:r>
          </a:p>
          <a:p>
            <a:r>
              <a:rPr lang="es-ES" dirty="0">
                <a:solidFill>
                  <a:srgbClr val="002060"/>
                </a:solidFill>
              </a:rPr>
              <a:t>Muchos hoteles no identifican </a:t>
            </a:r>
            <a:r>
              <a:rPr lang="es-ES" i="1" dirty="0">
                <a:solidFill>
                  <a:srgbClr val="002060"/>
                </a:solidFill>
              </a:rPr>
              <a:t>qué reservas</a:t>
            </a:r>
            <a:r>
              <a:rPr lang="es-ES" dirty="0">
                <a:solidFill>
                  <a:srgbClr val="002060"/>
                </a:solidFill>
              </a:rPr>
              <a:t> son más propensas a cancelarse</a:t>
            </a:r>
          </a:p>
          <a:p>
            <a:r>
              <a:rPr lang="es-ES" dirty="0">
                <a:solidFill>
                  <a:srgbClr val="002060"/>
                </a:solidFill>
              </a:rPr>
              <a:t>Esto afecta ocupación, planificación de personal y </a:t>
            </a:r>
            <a:r>
              <a:rPr lang="es-ES" dirty="0" err="1">
                <a:solidFill>
                  <a:srgbClr val="002060"/>
                </a:solidFill>
              </a:rPr>
              <a:t>revenue</a:t>
            </a:r>
            <a:endParaRPr lang="es-ES" dirty="0">
              <a:solidFill>
                <a:srgbClr val="002060"/>
              </a:solidFill>
            </a:endParaRPr>
          </a:p>
          <a:p>
            <a:r>
              <a:rPr lang="es-ES" b="1" dirty="0">
                <a:solidFill>
                  <a:srgbClr val="002060"/>
                </a:solidFill>
              </a:rPr>
              <a:t>Objetivos del proyecto:</a:t>
            </a:r>
          </a:p>
          <a:p>
            <a:pPr lvl="1"/>
            <a:r>
              <a:rPr lang="es-ES" dirty="0">
                <a:solidFill>
                  <a:srgbClr val="002060"/>
                </a:solidFill>
              </a:rPr>
              <a:t>Predecir el riesgo de cancelación de cada reserva</a:t>
            </a:r>
          </a:p>
          <a:p>
            <a:pPr lvl="1"/>
            <a:r>
              <a:rPr lang="es-ES" dirty="0">
                <a:solidFill>
                  <a:srgbClr val="002060"/>
                </a:solidFill>
              </a:rPr>
              <a:t>Identificar patrones de comportamiento del cliente</a:t>
            </a:r>
          </a:p>
          <a:p>
            <a:pPr lvl="1"/>
            <a:r>
              <a:rPr lang="es-ES" dirty="0">
                <a:solidFill>
                  <a:srgbClr val="002060"/>
                </a:solidFill>
              </a:rPr>
              <a:t>Ofrecer recomendaciones automatizadas para reducir pérdidas</a:t>
            </a:r>
          </a:p>
          <a:p>
            <a:pPr marL="0" indent="0">
              <a:buNone/>
            </a:pPr>
            <a:endParaRPr lang="es-ES" dirty="0">
              <a:solidFill>
                <a:srgbClr val="002060"/>
              </a:solidFill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10FF9AF3-AA69-4229-DA36-3A2B08B02958}"/>
              </a:ext>
            </a:extLst>
          </p:cNvPr>
          <p:cNvSpPr txBox="1">
            <a:spLocks/>
          </p:cNvSpPr>
          <p:nvPr/>
        </p:nvSpPr>
        <p:spPr>
          <a:xfrm>
            <a:off x="700634" y="896112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b="1" dirty="0">
                <a:solidFill>
                  <a:srgbClr val="002060"/>
                </a:solidFill>
                <a:latin typeface="+mn-lt"/>
              </a:rPr>
              <a:t>La industria hotelera pierde hasta un 20% de ingresos por cancelaciones que podrían anticiparse </a:t>
            </a:r>
            <a:endParaRPr lang="es-ES" sz="2800" dirty="0">
              <a:solidFill>
                <a:srgbClr val="002060"/>
              </a:solidFill>
              <a:latin typeface="+mn-lt"/>
            </a:endParaRPr>
          </a:p>
        </p:txBody>
      </p:sp>
      <p:pic>
        <p:nvPicPr>
          <p:cNvPr id="12" name="Gráfico 11" descr="Audiencia objetivo con relleno sólido">
            <a:extLst>
              <a:ext uri="{FF2B5EF4-FFF2-40B4-BE49-F238E27FC236}">
                <a16:creationId xmlns:a16="http://schemas.microsoft.com/office/drawing/2014/main" id="{2F5F1B89-FA66-43BD-6E1C-568FB665F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5050" y="2901779"/>
            <a:ext cx="352541" cy="352541"/>
          </a:xfrm>
          <a:prstGeom prst="rect">
            <a:avLst/>
          </a:prstGeom>
        </p:spPr>
      </p:pic>
      <p:pic>
        <p:nvPicPr>
          <p:cNvPr id="14" name="Gráfico 13" descr="Campanilla de hotel con relleno sólido">
            <a:extLst>
              <a:ext uri="{FF2B5EF4-FFF2-40B4-BE49-F238E27FC236}">
                <a16:creationId xmlns:a16="http://schemas.microsoft.com/office/drawing/2014/main" id="{9378BD45-B8C6-C330-6625-1910811AC0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5050" y="3417748"/>
            <a:ext cx="352541" cy="352541"/>
          </a:xfrm>
          <a:prstGeom prst="rect">
            <a:avLst/>
          </a:prstGeom>
        </p:spPr>
      </p:pic>
      <p:pic>
        <p:nvPicPr>
          <p:cNvPr id="16" name="Gráfico 15" descr="Usuarios contorno">
            <a:extLst>
              <a:ext uri="{FF2B5EF4-FFF2-40B4-BE49-F238E27FC236}">
                <a16:creationId xmlns:a16="http://schemas.microsoft.com/office/drawing/2014/main" id="{A166A546-EEF5-276A-F15D-9A5EE26C89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050" y="4014323"/>
            <a:ext cx="352541" cy="352541"/>
          </a:xfrm>
          <a:prstGeom prst="rect">
            <a:avLst/>
          </a:prstGeom>
        </p:spPr>
      </p:pic>
      <p:grpSp>
        <p:nvGrpSpPr>
          <p:cNvPr id="24" name="Grupo 23">
            <a:extLst>
              <a:ext uri="{FF2B5EF4-FFF2-40B4-BE49-F238E27FC236}">
                <a16:creationId xmlns:a16="http://schemas.microsoft.com/office/drawing/2014/main" id="{A0D8933F-AC38-DB9E-0107-62C40F66D49C}"/>
              </a:ext>
            </a:extLst>
          </p:cNvPr>
          <p:cNvGrpSpPr/>
          <p:nvPr/>
        </p:nvGrpSpPr>
        <p:grpSpPr>
          <a:xfrm>
            <a:off x="750368" y="123338"/>
            <a:ext cx="11092260" cy="295000"/>
            <a:chOff x="750368" y="123338"/>
            <a:chExt cx="11092260" cy="295000"/>
          </a:xfrm>
        </p:grpSpPr>
        <p:sp>
          <p:nvSpPr>
            <p:cNvPr id="10" name="Título 1">
              <a:extLst>
                <a:ext uri="{FF2B5EF4-FFF2-40B4-BE49-F238E27FC236}">
                  <a16:creationId xmlns:a16="http://schemas.microsoft.com/office/drawing/2014/main" id="{1420A556-8ABB-40B1-9E37-A403DE9C56CB}"/>
                </a:ext>
              </a:extLst>
            </p:cNvPr>
            <p:cNvSpPr txBox="1">
              <a:spLocks/>
            </p:cNvSpPr>
            <p:nvPr/>
          </p:nvSpPr>
          <p:spPr>
            <a:xfrm>
              <a:off x="7911312" y="166879"/>
              <a:ext cx="3931316" cy="23665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000" kern="1200" cap="all" spc="30" baseline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sz="1100" dirty="0">
                  <a:solidFill>
                    <a:srgbClr val="002060"/>
                  </a:solidFill>
                  <a:latin typeface="+mn-lt"/>
                </a:rPr>
                <a:t>Ganancias </a:t>
              </a:r>
            </a:p>
          </p:txBody>
        </p:sp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C8C463FD-5816-99D0-AB52-0986C6850B4B}"/>
                </a:ext>
              </a:extLst>
            </p:cNvPr>
            <p:cNvGrpSpPr/>
            <p:nvPr/>
          </p:nvGrpSpPr>
          <p:grpSpPr>
            <a:xfrm>
              <a:off x="750368" y="166879"/>
              <a:ext cx="9981414" cy="251459"/>
              <a:chOff x="750368" y="166879"/>
              <a:chExt cx="9981414" cy="251459"/>
            </a:xfrm>
          </p:grpSpPr>
          <p:sp>
            <p:nvSpPr>
              <p:cNvPr id="8" name="Título 1">
                <a:extLst>
                  <a:ext uri="{FF2B5EF4-FFF2-40B4-BE49-F238E27FC236}">
                    <a16:creationId xmlns:a16="http://schemas.microsoft.com/office/drawing/2014/main" id="{2C8E8B8D-FE6B-1F53-1B24-7837470D6EF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4503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Funcionamiento de la plataforma </a:t>
                </a:r>
              </a:p>
            </p:txBody>
          </p:sp>
          <p:sp>
            <p:nvSpPr>
              <p:cNvPr id="9" name="Título 1">
                <a:extLst>
                  <a:ext uri="{FF2B5EF4-FFF2-40B4-BE49-F238E27FC236}">
                    <a16:creationId xmlns:a16="http://schemas.microsoft.com/office/drawing/2014/main" id="{61424730-B6E4-404C-F0A4-1F134E3B850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800466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Modelo  </a:t>
                </a:r>
              </a:p>
            </p:txBody>
          </p:sp>
          <p:sp>
            <p:nvSpPr>
              <p:cNvPr id="17" name="Título 1">
                <a:extLst>
                  <a:ext uri="{FF2B5EF4-FFF2-40B4-BE49-F238E27FC236}">
                    <a16:creationId xmlns:a16="http://schemas.microsoft.com/office/drawing/2014/main" id="{F44B039C-D080-8D54-E94F-5FE286B33E3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368" y="181683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b="1" dirty="0">
                    <a:solidFill>
                      <a:srgbClr val="002060"/>
                    </a:solidFill>
                    <a:latin typeface="+mn-lt"/>
                  </a:rPr>
                  <a:t>Introducción y objetivos </a:t>
                </a:r>
              </a:p>
            </p:txBody>
          </p:sp>
        </p:grp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7C5A0795-6A6A-2BF6-52CA-604C47C1C6FF}"/>
                </a:ext>
              </a:extLst>
            </p:cNvPr>
            <p:cNvCxnSpPr>
              <a:cxnSpLocks/>
            </p:cNvCxnSpPr>
            <p:nvPr/>
          </p:nvCxnSpPr>
          <p:spPr>
            <a:xfrm>
              <a:off x="3236686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F153D7FA-CD81-C76E-0B4A-E5A12D5BE873}"/>
                </a:ext>
              </a:extLst>
            </p:cNvPr>
            <p:cNvCxnSpPr>
              <a:cxnSpLocks/>
            </p:cNvCxnSpPr>
            <p:nvPr/>
          </p:nvCxnSpPr>
          <p:spPr>
            <a:xfrm>
              <a:off x="6712861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DCA4C864-2031-0114-D919-0A152F00A72A}"/>
                </a:ext>
              </a:extLst>
            </p:cNvPr>
            <p:cNvCxnSpPr>
              <a:cxnSpLocks/>
            </p:cNvCxnSpPr>
            <p:nvPr/>
          </p:nvCxnSpPr>
          <p:spPr>
            <a:xfrm>
              <a:off x="7794177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Imagen 1" descr="La fachada de un edificio&#10;&#10;El contenido generado por IA puede ser incorrecto.">
            <a:extLst>
              <a:ext uri="{FF2B5EF4-FFF2-40B4-BE49-F238E27FC236}">
                <a16:creationId xmlns:a16="http://schemas.microsoft.com/office/drawing/2014/main" id="{4402B600-E588-E529-87FC-028048FCD0E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1095" y="1982211"/>
            <a:ext cx="5720804" cy="236211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0CB085A-1D0C-6E6F-A8E8-10B75EC5E6E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26422" y="52754"/>
            <a:ext cx="545587" cy="54558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Imagen 10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484D46A9-7460-66D3-49CF-D2FB19F7DA31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r="60347"/>
          <a:stretch>
            <a:fillRect/>
          </a:stretch>
        </p:blipFill>
        <p:spPr>
          <a:xfrm>
            <a:off x="5671095" y="4432727"/>
            <a:ext cx="1738230" cy="1529161"/>
          </a:xfrm>
          <a:prstGeom prst="rect">
            <a:avLst/>
          </a:prstGeom>
        </p:spPr>
      </p:pic>
      <p:pic>
        <p:nvPicPr>
          <p:cNvPr id="15" name="Imagen 14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5680846B-CD0F-F457-3CDA-432BEB760EF5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27059"/>
          <a:stretch>
            <a:fillRect/>
          </a:stretch>
        </p:blipFill>
        <p:spPr>
          <a:xfrm>
            <a:off x="7672817" y="4366864"/>
            <a:ext cx="1765013" cy="1448989"/>
          </a:xfrm>
          <a:prstGeom prst="rect">
            <a:avLst/>
          </a:prstGeom>
        </p:spPr>
      </p:pic>
      <p:pic>
        <p:nvPicPr>
          <p:cNvPr id="22" name="Imagen 21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EF66A8E0-882F-998F-2A1F-2EC9FAC467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66029" y="4376432"/>
            <a:ext cx="1572211" cy="16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80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2AA7E3-FD7D-DB1E-2517-4BAAE78C2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b="1" dirty="0">
                <a:solidFill>
                  <a:srgbClr val="002060"/>
                </a:solidFill>
                <a:latin typeface="+mn-lt"/>
              </a:rPr>
              <a:t>Entender el comportamiento de los clientes es el primer paso para reducir cancelaciones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485C2-743E-23C0-D563-29466FDC9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6" y="2221992"/>
            <a:ext cx="5037556" cy="3739896"/>
          </a:xfrm>
        </p:spPr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Segmentos con mayor tasa de cancelación</a:t>
            </a:r>
          </a:p>
          <a:p>
            <a:r>
              <a:rPr lang="es-ES" dirty="0">
                <a:solidFill>
                  <a:srgbClr val="002060"/>
                </a:solidFill>
              </a:rPr>
              <a:t>Variables clave: lead time, ADR, estacionalidad, tipo de cliente</a:t>
            </a:r>
          </a:p>
          <a:p>
            <a:r>
              <a:rPr lang="es-ES" dirty="0" err="1">
                <a:solidFill>
                  <a:srgbClr val="002060"/>
                </a:solidFill>
              </a:rPr>
              <a:t>Dashboard</a:t>
            </a:r>
            <a:r>
              <a:rPr lang="es-ES" dirty="0">
                <a:solidFill>
                  <a:srgbClr val="002060"/>
                </a:solidFill>
              </a:rPr>
              <a:t> interactivo con histogramas y tasas por categoría</a:t>
            </a:r>
          </a:p>
          <a:p>
            <a:r>
              <a:rPr lang="es-ES" dirty="0">
                <a:solidFill>
                  <a:srgbClr val="002060"/>
                </a:solidFill>
              </a:rPr>
              <a:t>Ejemplo lead time: a mayor antelación, mayor probabilidad de cancelación (tiene sentido que las reservas para mañana casi nunca se cancelen)</a:t>
            </a:r>
          </a:p>
        </p:txBody>
      </p:sp>
      <p:pic>
        <p:nvPicPr>
          <p:cNvPr id="16" name="Imagen 15" descr="Gráfico, Gráfico de barras&#10;&#10;El contenido generado por IA puede ser incorrecto.">
            <a:extLst>
              <a:ext uri="{FF2B5EF4-FFF2-40B4-BE49-F238E27FC236}">
                <a16:creationId xmlns:a16="http://schemas.microsoft.com/office/drawing/2014/main" id="{520ACCF2-12EC-5EC6-48F5-D5B7C088D1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903" b="7483"/>
          <a:stretch>
            <a:fillRect/>
          </a:stretch>
        </p:blipFill>
        <p:spPr>
          <a:xfrm>
            <a:off x="6413253" y="1964698"/>
            <a:ext cx="4420850" cy="1929499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74644166-2D34-BB3B-CE04-DAA54A070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6422" y="52754"/>
            <a:ext cx="545587" cy="54558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E2B92C4E-E255-0121-5BDF-2B4293632B40}"/>
              </a:ext>
            </a:extLst>
          </p:cNvPr>
          <p:cNvGrpSpPr/>
          <p:nvPr/>
        </p:nvGrpSpPr>
        <p:grpSpPr>
          <a:xfrm>
            <a:off x="750368" y="123338"/>
            <a:ext cx="10083735" cy="295000"/>
            <a:chOff x="750368" y="123338"/>
            <a:chExt cx="10083735" cy="295000"/>
          </a:xfrm>
        </p:grpSpPr>
        <p:sp>
          <p:nvSpPr>
            <p:cNvPr id="19" name="Título 1">
              <a:extLst>
                <a:ext uri="{FF2B5EF4-FFF2-40B4-BE49-F238E27FC236}">
                  <a16:creationId xmlns:a16="http://schemas.microsoft.com/office/drawing/2014/main" id="{11C3D99E-6F2D-C3BA-DEFC-99CB20DBC0D4}"/>
                </a:ext>
              </a:extLst>
            </p:cNvPr>
            <p:cNvSpPr txBox="1">
              <a:spLocks/>
            </p:cNvSpPr>
            <p:nvPr/>
          </p:nvSpPr>
          <p:spPr>
            <a:xfrm>
              <a:off x="6902787" y="166879"/>
              <a:ext cx="3931316" cy="23665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000" kern="1200" cap="all" spc="30" baseline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sz="1100" dirty="0">
                  <a:solidFill>
                    <a:srgbClr val="002060"/>
                  </a:solidFill>
                  <a:latin typeface="+mn-lt"/>
                </a:rPr>
                <a:t>Ganancias </a:t>
              </a:r>
            </a:p>
          </p:txBody>
        </p:sp>
        <p:grpSp>
          <p:nvGrpSpPr>
            <p:cNvPr id="20" name="Grupo 19">
              <a:extLst>
                <a:ext uri="{FF2B5EF4-FFF2-40B4-BE49-F238E27FC236}">
                  <a16:creationId xmlns:a16="http://schemas.microsoft.com/office/drawing/2014/main" id="{0C577DAE-C907-F87B-022D-1AA2F9C54D65}"/>
                </a:ext>
              </a:extLst>
            </p:cNvPr>
            <p:cNvGrpSpPr/>
            <p:nvPr/>
          </p:nvGrpSpPr>
          <p:grpSpPr>
            <a:xfrm>
              <a:off x="750368" y="166879"/>
              <a:ext cx="6535451" cy="251459"/>
              <a:chOff x="750368" y="166879"/>
              <a:chExt cx="6535451" cy="251459"/>
            </a:xfrm>
          </p:grpSpPr>
          <p:sp>
            <p:nvSpPr>
              <p:cNvPr id="23" name="Título 1">
                <a:extLst>
                  <a:ext uri="{FF2B5EF4-FFF2-40B4-BE49-F238E27FC236}">
                    <a16:creationId xmlns:a16="http://schemas.microsoft.com/office/drawing/2014/main" id="{0683E9DE-D5FF-4450-A9E3-3FF63A073B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4503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b="1" dirty="0">
                    <a:solidFill>
                      <a:srgbClr val="002060"/>
                    </a:solidFill>
                    <a:latin typeface="+mn-lt"/>
                  </a:rPr>
                  <a:t>Funcionamiento de la plataforma </a:t>
                </a:r>
              </a:p>
            </p:txBody>
          </p:sp>
          <p:sp>
            <p:nvSpPr>
              <p:cNvPr id="24" name="Título 1">
                <a:extLst>
                  <a:ext uri="{FF2B5EF4-FFF2-40B4-BE49-F238E27FC236}">
                    <a16:creationId xmlns:a16="http://schemas.microsoft.com/office/drawing/2014/main" id="{FB138F6A-001C-23A4-2D3A-6896607B8FF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368" y="181683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Introducción y objetivos </a:t>
                </a:r>
              </a:p>
            </p:txBody>
          </p:sp>
        </p:grpSp>
        <p:cxnSp>
          <p:nvCxnSpPr>
            <p:cNvPr id="21" name="Conector recto 20">
              <a:extLst>
                <a:ext uri="{FF2B5EF4-FFF2-40B4-BE49-F238E27FC236}">
                  <a16:creationId xmlns:a16="http://schemas.microsoft.com/office/drawing/2014/main" id="{5CE31FD6-7389-4B4A-2B44-7D2AB07DBC16}"/>
                </a:ext>
              </a:extLst>
            </p:cNvPr>
            <p:cNvCxnSpPr>
              <a:cxnSpLocks/>
            </p:cNvCxnSpPr>
            <p:nvPr/>
          </p:nvCxnSpPr>
          <p:spPr>
            <a:xfrm>
              <a:off x="3236686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21">
              <a:extLst>
                <a:ext uri="{FF2B5EF4-FFF2-40B4-BE49-F238E27FC236}">
                  <a16:creationId xmlns:a16="http://schemas.microsoft.com/office/drawing/2014/main" id="{0E614949-03B1-9EC2-35CD-7AEB5D69DA33}"/>
                </a:ext>
              </a:extLst>
            </p:cNvPr>
            <p:cNvCxnSpPr>
              <a:cxnSpLocks/>
            </p:cNvCxnSpPr>
            <p:nvPr/>
          </p:nvCxnSpPr>
          <p:spPr>
            <a:xfrm>
              <a:off x="6712861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8" name="Imagen 27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B76DED1B-8A53-65D1-A1AB-C54BADCD8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996" y="3979559"/>
            <a:ext cx="4420850" cy="192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8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C55553-42ED-7D36-7659-7D759AAC6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b="1" dirty="0" err="1">
                <a:solidFill>
                  <a:srgbClr val="002060"/>
                </a:solidFill>
                <a:latin typeface="+mn-lt"/>
              </a:rPr>
              <a:t>CancelGuard</a:t>
            </a:r>
            <a:r>
              <a:rPr lang="es-ES" sz="2800" b="1" dirty="0">
                <a:solidFill>
                  <a:srgbClr val="002060"/>
                </a:solidFill>
                <a:latin typeface="+mn-lt"/>
              </a:rPr>
              <a:t> predice en segundos qué reservas son de riesgo y activa alertas automáticas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8301DF-CCDF-19F8-34A9-34C905198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936486"/>
            <a:ext cx="10691265" cy="3739896"/>
          </a:xfrm>
        </p:spPr>
        <p:txBody>
          <a:bodyPr>
            <a:normAutofit/>
          </a:bodyPr>
          <a:lstStyle/>
          <a:p>
            <a:r>
              <a:rPr lang="es-ES" sz="1600" dirty="0">
                <a:solidFill>
                  <a:srgbClr val="002060"/>
                </a:solidFill>
              </a:rPr>
              <a:t>Formulario intuitivo</a:t>
            </a:r>
          </a:p>
          <a:p>
            <a:r>
              <a:rPr lang="es-ES" sz="1600" dirty="0">
                <a:solidFill>
                  <a:srgbClr val="002060"/>
                </a:solidFill>
              </a:rPr>
              <a:t>Predicción instantánea con probabilidad exacta</a:t>
            </a:r>
          </a:p>
          <a:p>
            <a:r>
              <a:rPr lang="es-ES" sz="1600" dirty="0" err="1">
                <a:solidFill>
                  <a:srgbClr val="002060"/>
                </a:solidFill>
              </a:rPr>
              <a:t>Overlay</a:t>
            </a:r>
            <a:r>
              <a:rPr lang="es-ES" sz="1600" dirty="0">
                <a:solidFill>
                  <a:srgbClr val="002060"/>
                </a:solidFill>
              </a:rPr>
              <a:t> que avisa al gestor cuando la reserva es de alto riesgo</a:t>
            </a:r>
          </a:p>
          <a:p>
            <a:pPr marL="0" indent="0">
              <a:buNone/>
            </a:pPr>
            <a:endParaRPr lang="es-ES" sz="1600" dirty="0">
              <a:solidFill>
                <a:srgbClr val="002060"/>
              </a:solidFill>
            </a:endParaRPr>
          </a:p>
        </p:txBody>
      </p:sp>
      <p:pic>
        <p:nvPicPr>
          <p:cNvPr id="14" name="Imagen 13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C9C79F55-5960-EE3C-4F0C-1D76725C2A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93" t="13400"/>
          <a:stretch>
            <a:fillRect/>
          </a:stretch>
        </p:blipFill>
        <p:spPr>
          <a:xfrm>
            <a:off x="6188585" y="3672825"/>
            <a:ext cx="5155077" cy="2137166"/>
          </a:xfrm>
          <a:prstGeom prst="rect">
            <a:avLst/>
          </a:prstGeom>
        </p:spPr>
      </p:pic>
      <p:pic>
        <p:nvPicPr>
          <p:cNvPr id="18" name="Imagen 17" descr="Interfaz de usuario gráfica, Aplicación&#10;&#10;El contenido generado por IA puede ser incorrecto.">
            <a:extLst>
              <a:ext uri="{FF2B5EF4-FFF2-40B4-BE49-F238E27FC236}">
                <a16:creationId xmlns:a16="http://schemas.microsoft.com/office/drawing/2014/main" id="{B1E386EE-7F2B-E69E-6B81-580C956120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35" y="3244078"/>
            <a:ext cx="5053497" cy="2822551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DC4B7F4F-E2C8-AB06-C781-D3444DB3C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422" y="52754"/>
            <a:ext cx="545587" cy="54558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1E053DDA-8F46-085C-9782-A0739DDD603F}"/>
              </a:ext>
            </a:extLst>
          </p:cNvPr>
          <p:cNvGrpSpPr/>
          <p:nvPr/>
        </p:nvGrpSpPr>
        <p:grpSpPr>
          <a:xfrm>
            <a:off x="750368" y="123338"/>
            <a:ext cx="10083735" cy="295000"/>
            <a:chOff x="750368" y="123338"/>
            <a:chExt cx="10083735" cy="295000"/>
          </a:xfrm>
        </p:grpSpPr>
        <p:sp>
          <p:nvSpPr>
            <p:cNvPr id="21" name="Título 1">
              <a:extLst>
                <a:ext uri="{FF2B5EF4-FFF2-40B4-BE49-F238E27FC236}">
                  <a16:creationId xmlns:a16="http://schemas.microsoft.com/office/drawing/2014/main" id="{D3C2B0AE-DBE4-CE18-58B9-0B88FC72A5C4}"/>
                </a:ext>
              </a:extLst>
            </p:cNvPr>
            <p:cNvSpPr txBox="1">
              <a:spLocks/>
            </p:cNvSpPr>
            <p:nvPr/>
          </p:nvSpPr>
          <p:spPr>
            <a:xfrm>
              <a:off x="6902787" y="166879"/>
              <a:ext cx="3931316" cy="23665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000" kern="1200" cap="all" spc="30" baseline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sz="1100" dirty="0">
                  <a:solidFill>
                    <a:srgbClr val="002060"/>
                  </a:solidFill>
                  <a:latin typeface="+mn-lt"/>
                </a:rPr>
                <a:t>Ganancias </a:t>
              </a:r>
            </a:p>
          </p:txBody>
        </p: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61108289-7838-DB28-DD56-87CEAF4C750A}"/>
                </a:ext>
              </a:extLst>
            </p:cNvPr>
            <p:cNvGrpSpPr/>
            <p:nvPr/>
          </p:nvGrpSpPr>
          <p:grpSpPr>
            <a:xfrm>
              <a:off x="750368" y="166879"/>
              <a:ext cx="6535451" cy="251459"/>
              <a:chOff x="750368" y="166879"/>
              <a:chExt cx="6535451" cy="251459"/>
            </a:xfrm>
          </p:grpSpPr>
          <p:sp>
            <p:nvSpPr>
              <p:cNvPr id="25" name="Título 1">
                <a:extLst>
                  <a:ext uri="{FF2B5EF4-FFF2-40B4-BE49-F238E27FC236}">
                    <a16:creationId xmlns:a16="http://schemas.microsoft.com/office/drawing/2014/main" id="{A2BEF9E5-9712-540B-6B09-7940E103BB3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4503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b="1" dirty="0">
                    <a:solidFill>
                      <a:srgbClr val="002060"/>
                    </a:solidFill>
                    <a:latin typeface="+mn-lt"/>
                  </a:rPr>
                  <a:t>Funcionamiento de la plataforma </a:t>
                </a:r>
              </a:p>
            </p:txBody>
          </p:sp>
          <p:sp>
            <p:nvSpPr>
              <p:cNvPr id="26" name="Título 1">
                <a:extLst>
                  <a:ext uri="{FF2B5EF4-FFF2-40B4-BE49-F238E27FC236}">
                    <a16:creationId xmlns:a16="http://schemas.microsoft.com/office/drawing/2014/main" id="{B3378B27-BEC8-7B4D-94AD-E1A2D27115F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368" y="181683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Introducción y objetivos </a:t>
                </a:r>
              </a:p>
            </p:txBody>
          </p:sp>
        </p:grpSp>
        <p:cxnSp>
          <p:nvCxnSpPr>
            <p:cNvPr id="23" name="Conector recto 22">
              <a:extLst>
                <a:ext uri="{FF2B5EF4-FFF2-40B4-BE49-F238E27FC236}">
                  <a16:creationId xmlns:a16="http://schemas.microsoft.com/office/drawing/2014/main" id="{B35E0586-327B-145A-CF74-5C15777AD285}"/>
                </a:ext>
              </a:extLst>
            </p:cNvPr>
            <p:cNvCxnSpPr>
              <a:cxnSpLocks/>
            </p:cNvCxnSpPr>
            <p:nvPr/>
          </p:nvCxnSpPr>
          <p:spPr>
            <a:xfrm>
              <a:off x="3236686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23">
              <a:extLst>
                <a:ext uri="{FF2B5EF4-FFF2-40B4-BE49-F238E27FC236}">
                  <a16:creationId xmlns:a16="http://schemas.microsoft.com/office/drawing/2014/main" id="{3F288DC8-E31B-7420-4DDB-050081CF5855}"/>
                </a:ext>
              </a:extLst>
            </p:cNvPr>
            <p:cNvCxnSpPr>
              <a:cxnSpLocks/>
            </p:cNvCxnSpPr>
            <p:nvPr/>
          </p:nvCxnSpPr>
          <p:spPr>
            <a:xfrm>
              <a:off x="6712861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155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08E84A-9C74-F846-FF82-AF70AEA7D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749510"/>
            <a:ext cx="10691265" cy="1307592"/>
          </a:xfrm>
        </p:spPr>
        <p:txBody>
          <a:bodyPr>
            <a:noAutofit/>
          </a:bodyPr>
          <a:lstStyle/>
          <a:p>
            <a:r>
              <a:rPr lang="es-ES" sz="2800" b="1" dirty="0">
                <a:solidFill>
                  <a:srgbClr val="002060"/>
                </a:solidFill>
                <a:latin typeface="+mn-lt"/>
              </a:rPr>
              <a:t>Una vez detectamos que una reserva tiene alto riesgo de cancelación tenemos que saber como retenerla </a:t>
            </a:r>
            <a:endParaRPr lang="es-ES" sz="2800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A8E9F5-C08F-2F6D-6A90-042AE8D55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5726669" cy="3739896"/>
          </a:xfrm>
        </p:spPr>
        <p:txBody>
          <a:bodyPr>
            <a:noAutofit/>
          </a:bodyPr>
          <a:lstStyle/>
          <a:p>
            <a:r>
              <a:rPr lang="es-ES" sz="1400" b="1" dirty="0">
                <a:solidFill>
                  <a:srgbClr val="002060"/>
                </a:solidFill>
              </a:rPr>
              <a:t>Estrategias específicas para lead time alto:</a:t>
            </a:r>
            <a:r>
              <a:rPr lang="es-ES" sz="1400" dirty="0">
                <a:solidFill>
                  <a:srgbClr val="002060"/>
                </a:solidFill>
              </a:rPr>
              <a:t> recordatorios automáticos, ofertas de </a:t>
            </a:r>
            <a:r>
              <a:rPr lang="es-ES" sz="1400" dirty="0" err="1">
                <a:solidFill>
                  <a:srgbClr val="002060"/>
                </a:solidFill>
              </a:rPr>
              <a:t>upgrade</a:t>
            </a:r>
            <a:r>
              <a:rPr lang="es-ES" sz="1400" dirty="0">
                <a:solidFill>
                  <a:srgbClr val="002060"/>
                </a:solidFill>
              </a:rPr>
              <a:t> o tarifas </a:t>
            </a:r>
            <a:r>
              <a:rPr lang="es-ES" sz="1400" dirty="0" err="1">
                <a:solidFill>
                  <a:srgbClr val="002060"/>
                </a:solidFill>
              </a:rPr>
              <a:t>semirrestrictivas</a:t>
            </a:r>
            <a:r>
              <a:rPr lang="es-ES" sz="1400" dirty="0">
                <a:solidFill>
                  <a:srgbClr val="002060"/>
                </a:solidFill>
              </a:rPr>
              <a:t> antes de la fecha de llegada</a:t>
            </a:r>
          </a:p>
          <a:p>
            <a:r>
              <a:rPr lang="es-ES" sz="1400" b="1" dirty="0">
                <a:solidFill>
                  <a:srgbClr val="002060"/>
                </a:solidFill>
              </a:rPr>
              <a:t>Acciones personalizadas para clientes reincidentes: </a:t>
            </a:r>
            <a:r>
              <a:rPr lang="es-ES" sz="1400" dirty="0">
                <a:solidFill>
                  <a:srgbClr val="002060"/>
                </a:solidFill>
              </a:rPr>
              <a:t>tratamiento diferenciado para clientes con historial de cancelaciones frecuentes</a:t>
            </a:r>
          </a:p>
          <a:p>
            <a:r>
              <a:rPr lang="es-ES" sz="1400" b="1" dirty="0">
                <a:solidFill>
                  <a:srgbClr val="002060"/>
                </a:solidFill>
              </a:rPr>
              <a:t>Incentivos según el tipo de cliente:</a:t>
            </a:r>
            <a:r>
              <a:rPr lang="es-ES" sz="1400" dirty="0">
                <a:solidFill>
                  <a:srgbClr val="002060"/>
                </a:solidFill>
              </a:rPr>
              <a:t> si es una familia, ofrecer descuentos en actividades familiares o beneficios adicionales</a:t>
            </a:r>
          </a:p>
          <a:p>
            <a:r>
              <a:rPr lang="es-ES" sz="1400" b="1" dirty="0">
                <a:solidFill>
                  <a:srgbClr val="002060"/>
                </a:solidFill>
              </a:rPr>
              <a:t>Gestión proactiva con </a:t>
            </a:r>
            <a:r>
              <a:rPr lang="es-ES" sz="1400" b="1" dirty="0" err="1">
                <a:solidFill>
                  <a:srgbClr val="002060"/>
                </a:solidFill>
              </a:rPr>
              <a:t>OTAs</a:t>
            </a:r>
            <a:r>
              <a:rPr lang="es-ES" sz="1400" b="1" dirty="0">
                <a:solidFill>
                  <a:srgbClr val="002060"/>
                </a:solidFill>
              </a:rPr>
              <a:t> (</a:t>
            </a:r>
            <a:r>
              <a:rPr lang="es-ES" sz="1400" b="1" dirty="0" err="1">
                <a:solidFill>
                  <a:srgbClr val="002060"/>
                </a:solidFill>
              </a:rPr>
              <a:t>Booking</a:t>
            </a:r>
            <a:r>
              <a:rPr lang="es-ES" sz="1400" b="1" dirty="0">
                <a:solidFill>
                  <a:srgbClr val="002060"/>
                </a:solidFill>
              </a:rPr>
              <a:t>, Expedia, etc.): </a:t>
            </a:r>
            <a:r>
              <a:rPr lang="es-ES" sz="1400" dirty="0">
                <a:solidFill>
                  <a:srgbClr val="002060"/>
                </a:solidFill>
              </a:rPr>
              <a:t>activar notificaciones, email </a:t>
            </a:r>
            <a:r>
              <a:rPr lang="es-ES" sz="1400" dirty="0" err="1">
                <a:solidFill>
                  <a:srgbClr val="002060"/>
                </a:solidFill>
              </a:rPr>
              <a:t>reminders</a:t>
            </a:r>
            <a:r>
              <a:rPr lang="es-ES" sz="1400" dirty="0">
                <a:solidFill>
                  <a:srgbClr val="002060"/>
                </a:solidFill>
              </a:rPr>
              <a:t>, validación del teléfono y mensajes directos para asegurar la asistencia</a:t>
            </a:r>
          </a:p>
          <a:p>
            <a:r>
              <a:rPr lang="es-ES" sz="1400" b="1" dirty="0">
                <a:solidFill>
                  <a:srgbClr val="002060"/>
                </a:solidFill>
              </a:rPr>
              <a:t>Políticas de penalización inteligente: </a:t>
            </a:r>
            <a:r>
              <a:rPr lang="es-ES" sz="1400" dirty="0">
                <a:solidFill>
                  <a:srgbClr val="002060"/>
                </a:solidFill>
              </a:rPr>
              <a:t>para clientes que ya han cancelado previamente, aplicar condiciones más estrictas en futuras reservas</a:t>
            </a:r>
          </a:p>
          <a:p>
            <a:endParaRPr lang="es-ES" sz="1200" dirty="0">
              <a:solidFill>
                <a:srgbClr val="002060"/>
              </a:solidFill>
            </a:endParaRPr>
          </a:p>
        </p:txBody>
      </p:sp>
      <p:pic>
        <p:nvPicPr>
          <p:cNvPr id="14" name="Imagen 13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F1B393F2-2E04-1C01-8443-087D15F72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478" y="1729511"/>
            <a:ext cx="4924887" cy="2723521"/>
          </a:xfrm>
          <a:prstGeom prst="rect">
            <a:avLst/>
          </a:prstGeom>
        </p:spPr>
      </p:pic>
      <p:pic>
        <p:nvPicPr>
          <p:cNvPr id="16" name="Imagen 15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0E63B191-4613-1F8E-56C5-6D6C473ABF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677" t="8847" r="4089" b="7154"/>
          <a:stretch>
            <a:fillRect/>
          </a:stretch>
        </p:blipFill>
        <p:spPr>
          <a:xfrm>
            <a:off x="7794177" y="4800899"/>
            <a:ext cx="1752396" cy="1221045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9FAC34C8-0576-DCA3-CF99-4FE6669BADB0}"/>
              </a:ext>
            </a:extLst>
          </p:cNvPr>
          <p:cNvSpPr/>
          <p:nvPr/>
        </p:nvSpPr>
        <p:spPr>
          <a:xfrm>
            <a:off x="7874525" y="2058805"/>
            <a:ext cx="1154396" cy="1068348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1" name="Conector recto de flecha 30">
            <a:extLst>
              <a:ext uri="{FF2B5EF4-FFF2-40B4-BE49-F238E27FC236}">
                <a16:creationId xmlns:a16="http://schemas.microsoft.com/office/drawing/2014/main" id="{44B2728B-1571-4FAE-7421-687D3429C573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8441635" y="3127153"/>
            <a:ext cx="228740" cy="16737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Imagen 35">
            <a:extLst>
              <a:ext uri="{FF2B5EF4-FFF2-40B4-BE49-F238E27FC236}">
                <a16:creationId xmlns:a16="http://schemas.microsoft.com/office/drawing/2014/main" id="{523826E2-D1CB-568F-3876-423AFE3400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422" y="52754"/>
            <a:ext cx="545587" cy="54558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7" name="Grupo 36">
            <a:extLst>
              <a:ext uri="{FF2B5EF4-FFF2-40B4-BE49-F238E27FC236}">
                <a16:creationId xmlns:a16="http://schemas.microsoft.com/office/drawing/2014/main" id="{D3F05F8C-123D-446E-0B52-826DC2B1A300}"/>
              </a:ext>
            </a:extLst>
          </p:cNvPr>
          <p:cNvGrpSpPr/>
          <p:nvPr/>
        </p:nvGrpSpPr>
        <p:grpSpPr>
          <a:xfrm>
            <a:off x="750368" y="123338"/>
            <a:ext cx="10083735" cy="295000"/>
            <a:chOff x="750368" y="123338"/>
            <a:chExt cx="10083735" cy="295000"/>
          </a:xfrm>
        </p:grpSpPr>
        <p:sp>
          <p:nvSpPr>
            <p:cNvPr id="38" name="Título 1">
              <a:extLst>
                <a:ext uri="{FF2B5EF4-FFF2-40B4-BE49-F238E27FC236}">
                  <a16:creationId xmlns:a16="http://schemas.microsoft.com/office/drawing/2014/main" id="{1E3FA802-E9B7-6954-62B7-7AC0CC1A08BA}"/>
                </a:ext>
              </a:extLst>
            </p:cNvPr>
            <p:cNvSpPr txBox="1">
              <a:spLocks/>
            </p:cNvSpPr>
            <p:nvPr/>
          </p:nvSpPr>
          <p:spPr>
            <a:xfrm>
              <a:off x="6902787" y="166879"/>
              <a:ext cx="3931316" cy="23665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000" kern="1200" cap="all" spc="30" baseline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sz="1100" dirty="0">
                  <a:solidFill>
                    <a:srgbClr val="002060"/>
                  </a:solidFill>
                  <a:latin typeface="+mn-lt"/>
                </a:rPr>
                <a:t>Ganancias </a:t>
              </a:r>
            </a:p>
          </p:txBody>
        </p:sp>
        <p:grpSp>
          <p:nvGrpSpPr>
            <p:cNvPr id="39" name="Grupo 38">
              <a:extLst>
                <a:ext uri="{FF2B5EF4-FFF2-40B4-BE49-F238E27FC236}">
                  <a16:creationId xmlns:a16="http://schemas.microsoft.com/office/drawing/2014/main" id="{0927F701-119F-D51D-A7F7-4A118AC0D071}"/>
                </a:ext>
              </a:extLst>
            </p:cNvPr>
            <p:cNvGrpSpPr/>
            <p:nvPr/>
          </p:nvGrpSpPr>
          <p:grpSpPr>
            <a:xfrm>
              <a:off x="750368" y="166879"/>
              <a:ext cx="6535451" cy="251459"/>
              <a:chOff x="750368" y="166879"/>
              <a:chExt cx="6535451" cy="251459"/>
            </a:xfrm>
          </p:grpSpPr>
          <p:sp>
            <p:nvSpPr>
              <p:cNvPr id="42" name="Título 1">
                <a:extLst>
                  <a:ext uri="{FF2B5EF4-FFF2-40B4-BE49-F238E27FC236}">
                    <a16:creationId xmlns:a16="http://schemas.microsoft.com/office/drawing/2014/main" id="{436B1C98-E6E9-DE4A-1D31-9D141D51D9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4503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b="1" dirty="0">
                    <a:solidFill>
                      <a:srgbClr val="002060"/>
                    </a:solidFill>
                    <a:latin typeface="+mn-lt"/>
                  </a:rPr>
                  <a:t>Funcionamiento de la plataforma </a:t>
                </a:r>
              </a:p>
            </p:txBody>
          </p:sp>
          <p:sp>
            <p:nvSpPr>
              <p:cNvPr id="43" name="Título 1">
                <a:extLst>
                  <a:ext uri="{FF2B5EF4-FFF2-40B4-BE49-F238E27FC236}">
                    <a16:creationId xmlns:a16="http://schemas.microsoft.com/office/drawing/2014/main" id="{CCE6F28A-3D31-B70F-53A7-E77AAD2CB77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368" y="181683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Introducción y objetivos </a:t>
                </a:r>
              </a:p>
            </p:txBody>
          </p:sp>
        </p:grpSp>
        <p:cxnSp>
          <p:nvCxnSpPr>
            <p:cNvPr id="40" name="Conector recto 39">
              <a:extLst>
                <a:ext uri="{FF2B5EF4-FFF2-40B4-BE49-F238E27FC236}">
                  <a16:creationId xmlns:a16="http://schemas.microsoft.com/office/drawing/2014/main" id="{68041082-30A1-A4DC-AD9D-20017710E58B}"/>
                </a:ext>
              </a:extLst>
            </p:cNvPr>
            <p:cNvCxnSpPr>
              <a:cxnSpLocks/>
            </p:cNvCxnSpPr>
            <p:nvPr/>
          </p:nvCxnSpPr>
          <p:spPr>
            <a:xfrm>
              <a:off x="3236686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cto 40">
              <a:extLst>
                <a:ext uri="{FF2B5EF4-FFF2-40B4-BE49-F238E27FC236}">
                  <a16:creationId xmlns:a16="http://schemas.microsoft.com/office/drawing/2014/main" id="{925AA165-01B4-F5A4-3E4C-D864F93F8091}"/>
                </a:ext>
              </a:extLst>
            </p:cNvPr>
            <p:cNvCxnSpPr>
              <a:cxnSpLocks/>
            </p:cNvCxnSpPr>
            <p:nvPr/>
          </p:nvCxnSpPr>
          <p:spPr>
            <a:xfrm>
              <a:off x="6712861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9188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FB81A-B60F-45D3-B382-051624686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800" dirty="0">
                <a:solidFill>
                  <a:srgbClr val="002060"/>
                </a:solidFill>
                <a:latin typeface="+mn-lt"/>
              </a:rPr>
              <a:t>Implementar </a:t>
            </a:r>
            <a:r>
              <a:rPr lang="es-ES" sz="2800" dirty="0" err="1">
                <a:solidFill>
                  <a:srgbClr val="002060"/>
                </a:solidFill>
                <a:latin typeface="+mn-lt"/>
              </a:rPr>
              <a:t>CancelGuard</a:t>
            </a:r>
            <a:r>
              <a:rPr lang="es-ES" sz="2800" dirty="0">
                <a:solidFill>
                  <a:srgbClr val="002060"/>
                </a:solidFill>
                <a:latin typeface="+mn-lt"/>
              </a:rPr>
              <a:t> puede reducir cancelaciones no re-vendidas hasta un 15%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55FD0E-18C2-5B73-A2DC-A587A2A71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>
                <a:solidFill>
                  <a:srgbClr val="002060"/>
                </a:solidFill>
              </a:rPr>
              <a:t>Cada 10% de cancelaciones reducidas = miles de euros para un hotel de 100 habitaciones.</a:t>
            </a:r>
          </a:p>
          <a:p>
            <a:r>
              <a:rPr lang="es-ES" dirty="0">
                <a:solidFill>
                  <a:srgbClr val="002060"/>
                </a:solidFill>
              </a:rPr>
              <a:t>Hoteles urbanos pierden entre un </a:t>
            </a:r>
            <a:r>
              <a:rPr lang="es-ES" b="1" dirty="0">
                <a:solidFill>
                  <a:srgbClr val="002060"/>
                </a:solidFill>
              </a:rPr>
              <a:t>5% y 20% del </a:t>
            </a:r>
            <a:r>
              <a:rPr lang="es-ES" b="1" dirty="0" err="1">
                <a:solidFill>
                  <a:srgbClr val="002060"/>
                </a:solidFill>
              </a:rPr>
              <a:t>revenue</a:t>
            </a:r>
            <a:r>
              <a:rPr lang="es-ES" b="1" dirty="0">
                <a:solidFill>
                  <a:srgbClr val="002060"/>
                </a:solidFill>
              </a:rPr>
              <a:t> anual</a:t>
            </a:r>
            <a:r>
              <a:rPr lang="es-ES" dirty="0">
                <a:solidFill>
                  <a:srgbClr val="002060"/>
                </a:solidFill>
              </a:rPr>
              <a:t> por cancelaciones (Deloitte).</a:t>
            </a:r>
          </a:p>
          <a:p>
            <a:r>
              <a:rPr lang="es-ES" dirty="0">
                <a:solidFill>
                  <a:srgbClr val="002060"/>
                </a:solidFill>
              </a:rPr>
              <a:t>Con </a:t>
            </a:r>
            <a:r>
              <a:rPr lang="es-ES" dirty="0" err="1">
                <a:solidFill>
                  <a:srgbClr val="002060"/>
                </a:solidFill>
              </a:rPr>
              <a:t>CancelGuard</a:t>
            </a:r>
            <a:r>
              <a:rPr lang="es-ES" dirty="0">
                <a:solidFill>
                  <a:srgbClr val="002060"/>
                </a:solidFill>
              </a:rPr>
              <a:t>:</a:t>
            </a:r>
          </a:p>
          <a:p>
            <a:pPr lvl="1"/>
            <a:r>
              <a:rPr lang="es-ES" dirty="0">
                <a:solidFill>
                  <a:srgbClr val="002060"/>
                </a:solidFill>
              </a:rPr>
              <a:t>Reducción estimada de cancelaciones: </a:t>
            </a:r>
            <a:r>
              <a:rPr lang="es-ES" b="1" dirty="0">
                <a:solidFill>
                  <a:srgbClr val="002060"/>
                </a:solidFill>
              </a:rPr>
              <a:t>10–15%</a:t>
            </a:r>
            <a:endParaRPr lang="es-ES" dirty="0">
              <a:solidFill>
                <a:srgbClr val="002060"/>
              </a:solidFill>
            </a:endParaRPr>
          </a:p>
          <a:p>
            <a:pPr lvl="1"/>
            <a:r>
              <a:rPr lang="es-ES" dirty="0">
                <a:solidFill>
                  <a:srgbClr val="002060"/>
                </a:solidFill>
              </a:rPr>
              <a:t>Aumento de ocupación real: </a:t>
            </a:r>
            <a:r>
              <a:rPr lang="es-ES" b="1" dirty="0">
                <a:solidFill>
                  <a:srgbClr val="002060"/>
                </a:solidFill>
              </a:rPr>
              <a:t>+5–8%</a:t>
            </a:r>
            <a:endParaRPr lang="es-ES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ES" dirty="0">
              <a:solidFill>
                <a:srgbClr val="002060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67463E78-C77D-938A-B576-22B1563E9A79}"/>
              </a:ext>
            </a:extLst>
          </p:cNvPr>
          <p:cNvGrpSpPr/>
          <p:nvPr/>
        </p:nvGrpSpPr>
        <p:grpSpPr>
          <a:xfrm>
            <a:off x="750368" y="123338"/>
            <a:ext cx="10083735" cy="295000"/>
            <a:chOff x="750368" y="123338"/>
            <a:chExt cx="10083735" cy="295000"/>
          </a:xfrm>
        </p:grpSpPr>
        <p:sp>
          <p:nvSpPr>
            <p:cNvPr id="5" name="Título 1">
              <a:extLst>
                <a:ext uri="{FF2B5EF4-FFF2-40B4-BE49-F238E27FC236}">
                  <a16:creationId xmlns:a16="http://schemas.microsoft.com/office/drawing/2014/main" id="{0D6B871C-8439-B0AA-9688-57B4DEFD2E44}"/>
                </a:ext>
              </a:extLst>
            </p:cNvPr>
            <p:cNvSpPr txBox="1">
              <a:spLocks/>
            </p:cNvSpPr>
            <p:nvPr/>
          </p:nvSpPr>
          <p:spPr>
            <a:xfrm>
              <a:off x="6902787" y="166879"/>
              <a:ext cx="3931316" cy="23665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100000"/>
                </a:lnSpc>
                <a:spcBef>
                  <a:spcPct val="0"/>
                </a:spcBef>
                <a:buNone/>
                <a:defRPr sz="4000" kern="1200" cap="all" spc="30" baseline="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ES" sz="1100" b="1" dirty="0">
                  <a:solidFill>
                    <a:srgbClr val="002060"/>
                  </a:solidFill>
                  <a:latin typeface="+mn-lt"/>
                </a:rPr>
                <a:t>Ganancias </a:t>
              </a:r>
            </a:p>
          </p:txBody>
        </p:sp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B8C04443-D91F-194A-41EF-A9D5EB17B8F2}"/>
                </a:ext>
              </a:extLst>
            </p:cNvPr>
            <p:cNvGrpSpPr/>
            <p:nvPr/>
          </p:nvGrpSpPr>
          <p:grpSpPr>
            <a:xfrm>
              <a:off x="750368" y="166879"/>
              <a:ext cx="6535451" cy="251459"/>
              <a:chOff x="750368" y="166879"/>
              <a:chExt cx="6535451" cy="251459"/>
            </a:xfrm>
          </p:grpSpPr>
          <p:sp>
            <p:nvSpPr>
              <p:cNvPr id="10" name="Título 1">
                <a:extLst>
                  <a:ext uri="{FF2B5EF4-FFF2-40B4-BE49-F238E27FC236}">
                    <a16:creationId xmlns:a16="http://schemas.microsoft.com/office/drawing/2014/main" id="{7470494E-0039-0757-935D-20E9EF660D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354503" y="166879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Funcionamiento de la plataforma </a:t>
                </a:r>
              </a:p>
            </p:txBody>
          </p:sp>
          <p:sp>
            <p:nvSpPr>
              <p:cNvPr id="12" name="Título 1">
                <a:extLst>
                  <a:ext uri="{FF2B5EF4-FFF2-40B4-BE49-F238E27FC236}">
                    <a16:creationId xmlns:a16="http://schemas.microsoft.com/office/drawing/2014/main" id="{51D0B255-846F-D1E8-46EE-23D6C44ED11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368" y="181683"/>
                <a:ext cx="3931316" cy="236655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algn="l" defTabSz="914400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sz="4000" kern="1200" cap="all" spc="30" baseline="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s-ES" sz="1100" dirty="0">
                    <a:solidFill>
                      <a:srgbClr val="002060"/>
                    </a:solidFill>
                    <a:latin typeface="+mn-lt"/>
                  </a:rPr>
                  <a:t>Introducción y objetivos </a:t>
                </a:r>
              </a:p>
            </p:txBody>
          </p:sp>
        </p:grp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7347A6A4-5A64-C079-CC26-262485968671}"/>
                </a:ext>
              </a:extLst>
            </p:cNvPr>
            <p:cNvCxnSpPr>
              <a:cxnSpLocks/>
            </p:cNvCxnSpPr>
            <p:nvPr/>
          </p:nvCxnSpPr>
          <p:spPr>
            <a:xfrm>
              <a:off x="3236686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058FA0F8-9E49-9932-18C8-050E1EC0B7B7}"/>
                </a:ext>
              </a:extLst>
            </p:cNvPr>
            <p:cNvCxnSpPr>
              <a:cxnSpLocks/>
            </p:cNvCxnSpPr>
            <p:nvPr/>
          </p:nvCxnSpPr>
          <p:spPr>
            <a:xfrm>
              <a:off x="6712861" y="123338"/>
              <a:ext cx="0" cy="25145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A25A5EE9-060B-9BA5-252F-B156097D9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6422" y="52754"/>
            <a:ext cx="545587" cy="54558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0933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78BD7E-0891-63BD-CAE3-46D6F0DB1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D38C5734-9C65-67AE-CF56-178A02F25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pic>
        <p:nvPicPr>
          <p:cNvPr id="1026" name="Picture 2" descr="5 Star Luxury Hotels In Paris | InterContinental Hotel - Le Grand Hotel">
            <a:extLst>
              <a:ext uri="{FF2B5EF4-FFF2-40B4-BE49-F238E27FC236}">
                <a16:creationId xmlns:a16="http://schemas.microsoft.com/office/drawing/2014/main" id="{93FC3668-5CE4-76A7-4F6F-2D6ECEFB4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9192"/>
          <a:stretch>
            <a:fillRect/>
          </a:stretch>
        </p:blipFill>
        <p:spPr bwMode="auto">
          <a:xfrm>
            <a:off x="20" y="10"/>
            <a:ext cx="121919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Rectangle 1043">
            <a:extLst>
              <a:ext uri="{FF2B5EF4-FFF2-40B4-BE49-F238E27FC236}">
                <a16:creationId xmlns:a16="http://schemas.microsoft.com/office/drawing/2014/main" id="{B6905EA6-FD69-D136-A319-E217A52C9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23811" y="423809"/>
            <a:ext cx="6858002" cy="6010383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1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sto M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7C6FF50-6E93-07B1-CFF3-EB236C40E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80817" y="1426273"/>
            <a:ext cx="5230366" cy="4005454"/>
          </a:xfrm>
          <a:solidFill>
            <a:schemeClr val="tx1">
              <a:lumMod val="75000"/>
              <a:alpha val="81000"/>
            </a:schemeClr>
          </a:solidFill>
        </p:spPr>
        <p:txBody>
          <a:bodyPr anchor="ctr" anchorCtr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s-ES" sz="4800" dirty="0">
                <a:solidFill>
                  <a:srgbClr val="002060"/>
                </a:solidFill>
                <a:latin typeface="Lao MN" pitchFamily="2" charset="0"/>
                <a:cs typeface="Lao MN" pitchFamily="2" charset="0"/>
              </a:rPr>
              <a:t>MUCHAS GRACIAS</a:t>
            </a:r>
            <a:endParaRPr lang="es-ES" sz="1800" dirty="0">
              <a:solidFill>
                <a:srgbClr val="002060"/>
              </a:solidFill>
              <a:latin typeface="Lao MN" pitchFamily="2" charset="0"/>
              <a:cs typeface="Lao MN" pitchFamily="2" charset="0"/>
            </a:endParaRPr>
          </a:p>
        </p:txBody>
      </p: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0BCB0900-BF24-E6F1-C513-BA974A0ED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9006" y="727509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5674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6121</TotalTime>
  <Words>421</Words>
  <Application>Microsoft Macintosh PowerPoint</Application>
  <PresentationFormat>Panorámica</PresentationFormat>
  <Paragraphs>51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Aptos</vt:lpstr>
      <vt:lpstr>Arial</vt:lpstr>
      <vt:lpstr>Calisto MT</vt:lpstr>
      <vt:lpstr>Lao MN</vt:lpstr>
      <vt:lpstr>Univers Condensed</vt:lpstr>
      <vt:lpstr>ChronicleVTI</vt:lpstr>
      <vt:lpstr> Cancelguard Smart reservation cancellation predictor</vt:lpstr>
      <vt:lpstr>Presentación de PowerPoint</vt:lpstr>
      <vt:lpstr>Entender el comportamiento de los clientes es el primer paso para reducir cancelaciones</vt:lpstr>
      <vt:lpstr>CancelGuard predice en segundos qué reservas son de riesgo y activa alertas automáticas</vt:lpstr>
      <vt:lpstr>Una vez detectamos que una reserva tiene alto riesgo de cancelación tenemos que saber como retenerla </vt:lpstr>
      <vt:lpstr>Implementar CancelGuard puede reducir cancelaciones no re-vendidas hasta un 15%</vt:lpstr>
      <vt:lpstr>MUCHAS 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Allende de de Yarza González-Lacarra</dc:creator>
  <cp:lastModifiedBy>Allende de de Yarza González-Lacarra</cp:lastModifiedBy>
  <cp:revision>9</cp:revision>
  <dcterms:created xsi:type="dcterms:W3CDTF">2025-11-21T17:49:25Z</dcterms:created>
  <dcterms:modified xsi:type="dcterms:W3CDTF">2025-12-04T15:53:23Z</dcterms:modified>
</cp:coreProperties>
</file>

<file path=docProps/thumbnail.jpeg>
</file>